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2"/>
  </p:notesMasterIdLst>
  <p:sldIdLst>
    <p:sldId id="256" r:id="rId5"/>
    <p:sldId id="334" r:id="rId6"/>
    <p:sldId id="351" r:id="rId7"/>
    <p:sldId id="333" r:id="rId8"/>
    <p:sldId id="303" r:id="rId9"/>
    <p:sldId id="308" r:id="rId10"/>
    <p:sldId id="330" r:id="rId11"/>
    <p:sldId id="315" r:id="rId12"/>
    <p:sldId id="353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54" r:id="rId22"/>
    <p:sldId id="343" r:id="rId23"/>
    <p:sldId id="350" r:id="rId24"/>
    <p:sldId id="349" r:id="rId25"/>
    <p:sldId id="345" r:id="rId26"/>
    <p:sldId id="346" r:id="rId27"/>
    <p:sldId id="348" r:id="rId28"/>
    <p:sldId id="344" r:id="rId29"/>
    <p:sldId id="287" r:id="rId30"/>
    <p:sldId id="288" r:id="rId31"/>
    <p:sldId id="292" r:id="rId32"/>
    <p:sldId id="318" r:id="rId33"/>
    <p:sldId id="332" r:id="rId34"/>
    <p:sldId id="298" r:id="rId35"/>
    <p:sldId id="300" r:id="rId36"/>
    <p:sldId id="302" r:id="rId37"/>
    <p:sldId id="316" r:id="rId38"/>
    <p:sldId id="311" r:id="rId39"/>
    <p:sldId id="313" r:id="rId40"/>
    <p:sldId id="314" r:id="rId41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51"/>
            <p14:sldId id="333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  <p14:sldId id="353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  <p14:sldId id="354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18"/>
            <p14:sldId id="332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6" autoAdjust="0"/>
    <p:restoredTop sz="80736" autoAdjust="0"/>
  </p:normalViewPr>
  <p:slideViewPr>
    <p:cSldViewPr snapToGrid="0">
      <p:cViewPr varScale="1">
        <p:scale>
          <a:sx n="90" d="100"/>
          <a:sy n="90" d="100"/>
        </p:scale>
        <p:origin x="360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06.12.2023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49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HALVEIS – </a:t>
            </a:r>
            <a:r>
              <a:rPr lang="en-US" dirty="0" err="1"/>
              <a:t>Sjekk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20min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039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886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579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type Linear or nonlinear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-needs external solver – Simple and fast ; Co-simulation-FMU includes solver – Flexible and slower</a:t>
            </a:r>
          </a:p>
          <a:p>
            <a:r>
              <a:rPr lang="en-US" dirty="0"/>
              <a:t>	Vendor neutral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Air heater model - Time constant with time delay process dynamics</a:t>
            </a:r>
          </a:p>
          <a:p>
            <a:r>
              <a:rPr lang="en-US"/>
              <a:t>Implemented as a model in Modelica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Exchange-needs external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Simple and fast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Co-simulation- includes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Flexible and slower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7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Initial scope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239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Assimulo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 - Solver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PyFMI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 (</a:t>
            </a:r>
            <a:r>
              <a:rPr lang="en-US" dirty="0" err="1"/>
              <a:t>desså</a:t>
            </a:r>
            <a:r>
              <a:rPr lang="en-US" dirty="0"/>
              <a:t> system)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NLopt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685777" lvl="1" indent="-228600">
              <a:buAutoNum type="arabicPeriod"/>
            </a:pPr>
            <a:r>
              <a:rPr lang="en-US" dirty="0"/>
              <a:t>Time constant</a:t>
            </a:r>
          </a:p>
          <a:p>
            <a:pPr marL="685777" lvl="1" indent="-228600">
              <a:buAutoNum type="arabicPeriod"/>
            </a:pPr>
            <a:r>
              <a:rPr lang="en-US" dirty="0"/>
              <a:t>Rate of change in temperature</a:t>
            </a:r>
          </a:p>
          <a:p>
            <a:pPr marL="685777" lvl="1" indent="-228600">
              <a:buAutoNum type="arabicPeriod"/>
            </a:pPr>
            <a:r>
              <a:rPr lang="en-US" dirty="0"/>
              <a:t>Heater gain</a:t>
            </a:r>
          </a:p>
          <a:p>
            <a:pPr marL="685777" lvl="1" indent="-228600">
              <a:buAutoNum type="arabicPeriod"/>
            </a:pPr>
            <a:r>
              <a:rPr lang="en-US" dirty="0"/>
              <a:t>Time delay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transfer function,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signal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134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 step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071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Error: C Destructor writes object destroyed to the screen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8" y="3954462"/>
            <a:ext cx="4812315" cy="2706469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Perera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Repository: https://github.com/cmbNor/Advanced-Control-Implementation-with-Modelica</a:t>
            </a:r>
          </a:p>
          <a:p>
            <a:endParaRPr lang="en-US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06/12/2023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functions with one return variable</a:t>
            </a:r>
          </a:p>
          <a:p>
            <a:r>
              <a:rPr lang="en-US" dirty="0"/>
              <a:t>Needs a Modelica block or model as a wrapper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Extended functionality and complexity</a:t>
            </a:r>
          </a:p>
          <a:p>
            <a:r>
              <a:rPr lang="en-US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Implementation with the use of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9145739" cy="308386"/>
          </a:xfrm>
        </p:spPr>
        <p:txBody>
          <a:bodyPr/>
          <a:lstStyle/>
          <a:p>
            <a:r>
              <a:rPr lang="en-US" dirty="0"/>
              <a:t>Implementation with the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interaction diagram is corrected in this version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07" y="1401816"/>
            <a:ext cx="8528186" cy="47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79" y="1450368"/>
            <a:ext cx="6301641" cy="46340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0070C0"/>
                </a:solidFill>
              </a:rPr>
              <a:t>NLopt</a:t>
            </a:r>
            <a:endParaRPr lang="en-US" sz="4400">
              <a:solidFill>
                <a:srgbClr val="0070C0"/>
              </a:solidFill>
            </a:endParaRPr>
          </a:p>
          <a:p>
            <a:pPr algn="ctr"/>
            <a:r>
              <a:rPr lang="en-US" sz="600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6" y="2301240"/>
            <a:ext cx="3302806" cy="33538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4" y="2850407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899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592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r="50196" b="837"/>
          <a:stretch/>
        </p:blipFill>
        <p:spPr>
          <a:xfrm>
            <a:off x="10634956" y="1335760"/>
            <a:ext cx="693444" cy="45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04D310-52DF-761A-1633-386C2AF8A547}"/>
              </a:ext>
            </a:extLst>
          </p:cNvPr>
          <p:cNvSpPr txBox="1"/>
          <p:nvPr/>
        </p:nvSpPr>
        <p:spPr>
          <a:xfrm>
            <a:off x="519434" y="2635471"/>
            <a:ext cx="2930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equation-based modelling language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and text based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domain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library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1600 components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1350 distinct 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25E2-C238-CA3F-9FC1-B063A898DF01}"/>
              </a:ext>
            </a:extLst>
          </p:cNvPr>
          <p:cNvSpPr txBox="1"/>
          <p:nvPr/>
        </p:nvSpPr>
        <p:spPr>
          <a:xfrm>
            <a:off x="3449867" y="2667538"/>
            <a:ext cx="293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Vendor neutral standard for model exchange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a container and an interface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222A5-7788-DB3A-34B6-13065FAE50E3}"/>
              </a:ext>
            </a:extLst>
          </p:cNvPr>
          <p:cNvSpPr txBox="1"/>
          <p:nvPr/>
        </p:nvSpPr>
        <p:spPr>
          <a:xfrm>
            <a:off x="6380298" y="2670729"/>
            <a:ext cx="293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  <a:t>Commercial tool from MathWorks</a:t>
            </a:r>
            <a:b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extension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simulate and analyze dynamic models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28A34-28E1-482F-D53A-76B078176F09}"/>
              </a:ext>
            </a:extLst>
          </p:cNvPr>
          <p:cNvSpPr txBox="1"/>
          <p:nvPr/>
        </p:nvSpPr>
        <p:spPr>
          <a:xfrm>
            <a:off x="9306625" y="2674333"/>
            <a:ext cx="2885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toolbox for 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345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6" y="2137422"/>
            <a:ext cx="6680207" cy="35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10085882" cy="3734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Based on Python MPC source code from TechTeach.no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Nonlinear model</a:t>
            </a:r>
          </a:p>
          <a:p>
            <a:pPr>
              <a:lnSpc>
                <a:spcPts val="1500"/>
              </a:lnSpc>
            </a:pPr>
            <a:r>
              <a:rPr lang="en-US" dirty="0"/>
              <a:t>FMU implemented the same way as the PI example</a:t>
            </a:r>
          </a:p>
          <a:p>
            <a:pPr>
              <a:lnSpc>
                <a:spcPts val="1500"/>
              </a:lnSpc>
            </a:pPr>
            <a:r>
              <a:rPr lang="en-US" dirty="0"/>
              <a:t>FMU runs in parallel with nonlinear model of the air heater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01816"/>
            <a:ext cx="8280000" cy="44622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75" y="2011842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35E685EA-FD25-DC32-D6AC-9EA7AFF2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7" y="2011843"/>
            <a:ext cx="5690823" cy="28343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583486"/>
            <a:ext cx="9145739" cy="4227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methods of implementation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Fast calculations</a:t>
            </a:r>
          </a:p>
          <a:p>
            <a:pPr lvl="2"/>
            <a:r>
              <a:rPr lang="en-GB" dirty="0"/>
              <a:t>Complex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</a:t>
            </a:r>
          </a:p>
          <a:p>
            <a:pPr lvl="2"/>
            <a:r>
              <a:rPr lang="en-GB" dirty="0"/>
              <a:t>Widespread online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367380"/>
            <a:ext cx="11048781" cy="4334018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Develop an external object designed to utilize FMUs in the optimization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sz="2400" dirty="0"/>
              <a:t>Removes the requirement for transferring the equation from Modelica to C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sz="2400" dirty="0"/>
              <a:t>Can perform optimization independent of model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Variables and parameters to be handled in the Modelica environment</a:t>
            </a:r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7548" y="444942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380300" y="4449429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3122" y="4883957"/>
            <a:ext cx="46717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232818" y="3041946"/>
            <a:ext cx="1" cy="2814965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70547FF4-CF47-094C-E0D0-CE1E842B9432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F88C62D6-9AF9-0E3F-2A85-F32B8061A3D3}"/>
              </a:ext>
            </a:extLst>
          </p:cNvPr>
          <p:cNvSpPr/>
          <p:nvPr/>
        </p:nvSpPr>
        <p:spPr>
          <a:xfrm>
            <a:off x="3449868" y="4449428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Modelica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338E4A0D-2878-51AC-F806-39D4F995AB4B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Rectangle: Rounded Corners 5">
            <a:extLst>
              <a:ext uri="{FF2B5EF4-FFF2-40B4-BE49-F238E27FC236}">
                <a16:creationId xmlns:a16="http://schemas.microsoft.com/office/drawing/2014/main" id="{DF59DE26-B0D5-E3FE-F5E4-736C4F029854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32034363-E8E0-57D3-5A77-4AE4FCE5816A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74EEA0DE-F4DD-E7EA-ED1F-5DC158DE98E1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7C856-BC1C-156C-0CC9-5062DE4555D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03976-0856-8600-1449-409A23D045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CEF2F-CF37-AE7D-99AF-84564DE66CF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Equation-Based Modeling:</a:t>
            </a:r>
            <a:endParaRPr lang="en-US"/>
          </a:p>
          <a:p>
            <a:pPr marL="457200" lvl="1"/>
            <a:r>
              <a:rPr lang="en-US"/>
              <a:t>Uses equations for dynamic system representation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Open Standard: </a:t>
            </a:r>
          </a:p>
          <a:p>
            <a:pPr lvl="1"/>
            <a:r>
              <a:rPr lang="en-US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Multi-Domain Support:</a:t>
            </a:r>
            <a:endParaRPr lang="en-US"/>
          </a:p>
          <a:p>
            <a:pPr marL="457200" lvl="1"/>
            <a:r>
              <a:rPr lang="en-US"/>
              <a:t>Model complex systems across diverse domains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Graphical and Text-Based Options:</a:t>
            </a:r>
            <a:endParaRPr lang="en-US"/>
          </a:p>
          <a:p>
            <a:pPr marL="457200" lvl="1"/>
            <a:r>
              <a:rPr lang="en-US"/>
              <a:t>Offers flexibility with both graphical and text-based modeling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Functional Mock-up Unit (FMU) for Interconnectivity:</a:t>
            </a:r>
            <a:endParaRPr lang="en-US"/>
          </a:p>
          <a:p>
            <a:pPr marL="457200" lvl="1"/>
            <a:r>
              <a:rPr lang="en-US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/>
              <a:t>Discontinued in 2019</a:t>
            </a:r>
          </a:p>
          <a:p>
            <a:pPr marL="228576" lvl="1" indent="0">
              <a:buNone/>
            </a:pPr>
            <a:endParaRPr lang="en-US"/>
          </a:p>
          <a:p>
            <a:pPr marL="228576" lvl="1" indent="0">
              <a:buNone/>
            </a:pPr>
            <a:r>
              <a:rPr lang="en-US"/>
              <a:t>Three packages moved to GitHub:</a:t>
            </a:r>
          </a:p>
          <a:p>
            <a:pPr lvl="1"/>
            <a:r>
              <a:rPr lang="en-US"/>
              <a:t>Assimulo</a:t>
            </a:r>
          </a:p>
          <a:p>
            <a:pPr lvl="2"/>
            <a:r>
              <a:rPr lang="en-US"/>
              <a:t>Python simulation packages</a:t>
            </a:r>
          </a:p>
          <a:p>
            <a:pPr lvl="1"/>
            <a:r>
              <a:rPr lang="en-US"/>
              <a:t>PyFMI</a:t>
            </a:r>
          </a:p>
          <a:p>
            <a:pPr lvl="3"/>
            <a:r>
              <a:rPr lang="en-US"/>
              <a:t>Load and simulate FMUs</a:t>
            </a:r>
          </a:p>
          <a:p>
            <a:pPr lvl="1"/>
            <a:r>
              <a:rPr lang="en-US"/>
              <a:t>FMI Library</a:t>
            </a:r>
          </a:p>
          <a:p>
            <a:pPr lvl="2"/>
            <a:r>
              <a:rPr lang="en-US"/>
              <a:t>C package to load and simulate FMUs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FMPy - Dassault Systèmes </a:t>
            </a:r>
            <a:br>
              <a:rPr lang="en-US"/>
            </a:b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/>
              <a:t>Free Python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Read model data</a:t>
            </a:r>
          </a:p>
          <a:p>
            <a:pPr lvl="1"/>
            <a:r>
              <a:rPr lang="en-US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library</a:t>
            </a:r>
          </a:p>
          <a:p>
            <a:pPr lvl="2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lvl="2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>
                <a:solidFill>
                  <a:sysClr val="windowText" lastClr="000000"/>
                </a:solidFill>
              </a:rPr>
              <a:t>O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>
                <a:solidFill>
                  <a:sysClr val="windowText" lastClr="000000"/>
                </a:solidFill>
              </a:rPr>
              <a:t>F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86DB7CFB-3E46-20EA-C02D-F4D65FB4A90E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JModelica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FMI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2024911"/>
            <a:ext cx="8280000" cy="30113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497DE599-6E25-1E0B-4C85-6807A2417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65" y="4616110"/>
            <a:ext cx="5457337" cy="19847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3B6F8-2A78-28AD-4239-56BE7B3A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9" y="1519369"/>
            <a:ext cx="8496000" cy="29791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0236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4057</TotalTime>
  <Words>1329</Words>
  <Application>Microsoft Office PowerPoint</Application>
  <PresentationFormat>Widescreen</PresentationFormat>
  <Paragraphs>296</Paragraphs>
  <Slides>37</Slides>
  <Notes>19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-apple-system</vt:lpstr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in Python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Introduction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43</cp:revision>
  <dcterms:created xsi:type="dcterms:W3CDTF">2023-10-30T12:32:41Z</dcterms:created>
  <dcterms:modified xsi:type="dcterms:W3CDTF">2023-12-06T11:59:28Z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